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02" r:id="rId4"/>
  </p:sldMasterIdLst>
  <p:notesMasterIdLst>
    <p:notesMasterId r:id="rId24"/>
  </p:notesMasterIdLst>
  <p:handoutMasterIdLst>
    <p:handoutMasterId r:id="rId25"/>
  </p:handoutMasterIdLst>
  <p:sldIdLst>
    <p:sldId id="389" r:id="rId5"/>
    <p:sldId id="406" r:id="rId6"/>
    <p:sldId id="399" r:id="rId7"/>
    <p:sldId id="405" r:id="rId8"/>
    <p:sldId id="379" r:id="rId9"/>
    <p:sldId id="407" r:id="rId10"/>
    <p:sldId id="408" r:id="rId11"/>
    <p:sldId id="409" r:id="rId12"/>
    <p:sldId id="417" r:id="rId13"/>
    <p:sldId id="416" r:id="rId14"/>
    <p:sldId id="411" r:id="rId15"/>
    <p:sldId id="412" r:id="rId16"/>
    <p:sldId id="418" r:id="rId17"/>
    <p:sldId id="413" r:id="rId18"/>
    <p:sldId id="419" r:id="rId19"/>
    <p:sldId id="420" r:id="rId20"/>
    <p:sldId id="415" r:id="rId21"/>
    <p:sldId id="414" r:id="rId22"/>
    <p:sldId id="361" r:id="rId23"/>
  </p:sldIdLst>
  <p:sldSz cx="12188825" cy="6858000"/>
  <p:notesSz cx="6858000" cy="9144000"/>
  <p:defaultTextStyle>
    <a:defPPr>
      <a:defRPr lang="en-US"/>
    </a:defPPr>
    <a:lvl1pPr marL="0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4053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8105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2159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6211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20264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4316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8369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52422" algn="l" defTabSz="108810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95">
          <p15:clr>
            <a:srgbClr val="A4A3A4"/>
          </p15:clr>
        </p15:guide>
        <p15:guide id="4" pos="75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AD7"/>
    <a:srgbClr val="107C10"/>
    <a:srgbClr val="D83800"/>
    <a:srgbClr val="BAD80A"/>
    <a:srgbClr val="B4A0FF"/>
    <a:srgbClr val="00B294"/>
    <a:srgbClr val="BBD80A"/>
    <a:srgbClr val="2576BB"/>
    <a:srgbClr val="00BCF2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6323" autoAdjust="0"/>
  </p:normalViewPr>
  <p:slideViewPr>
    <p:cSldViewPr snapToGrid="0" snapToObjects="1" showGuides="1">
      <p:cViewPr varScale="1">
        <p:scale>
          <a:sx n="98" d="100"/>
          <a:sy n="98" d="100"/>
        </p:scale>
        <p:origin x="216" y="39"/>
      </p:cViewPr>
      <p:guideLst>
        <p:guide orient="horz" pos="2160"/>
        <p:guide pos="3839"/>
        <p:guide pos="95"/>
        <p:guide pos="75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2658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4383C-E30C-4C39-90AB-38FE6CB48DE8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3B5BF-9571-4DD3-9F54-EA710EA0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1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6260" y="2348286"/>
            <a:ext cx="6506122" cy="6469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96" tIns="47549" rIns="95096" bIns="47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23103" y="2029902"/>
            <a:ext cx="2604400" cy="2789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3324" tIns="46662" rIns="93324" bIns="46662"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1200" dirty="0">
                <a:effectLst/>
                <a:latin typeface="Segoe UI Light" pitchFamily="34" charset="0"/>
              </a:rPr>
              <a:t>Slide Notes:</a:t>
            </a: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02763" y="2269093"/>
            <a:ext cx="6530508" cy="0"/>
          </a:xfrm>
          <a:prstGeom prst="line">
            <a:avLst/>
          </a:prstGeom>
          <a:noFill/>
          <a:ln w="9525">
            <a:solidFill>
              <a:schemeClr val="accent6"/>
            </a:solidFill>
            <a:round/>
            <a:headEnd/>
            <a:tailEnd/>
          </a:ln>
          <a:effectLst/>
        </p:spPr>
        <p:txBody>
          <a:bodyPr wrap="none" lIns="93324" tIns="46662" rIns="93324" bIns="46662">
            <a:spAutoFit/>
          </a:bodyPr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24728" y="849673"/>
            <a:ext cx="3185955" cy="402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3324" tIns="46662" rIns="93324" bIns="46662">
            <a:spAutoFit/>
          </a:bodyPr>
          <a:lstStyle/>
          <a:p>
            <a:pPr algn="l" eaLnBrk="0" hangingPunct="0">
              <a:spcBef>
                <a:spcPts val="0"/>
              </a:spcBef>
              <a:defRPr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egoe UI Light" pitchFamily="34" charset="0"/>
                <a:cs typeface="Arial" pitchFamily="34" charset="0"/>
              </a:rPr>
              <a:t>Microsoft</a:t>
            </a:r>
            <a:r>
              <a:rPr lang="en-US" sz="2000" b="0" i="0" baseline="0" dirty="0">
                <a:solidFill>
                  <a:schemeClr val="tx1"/>
                </a:solidFill>
                <a:effectLst/>
                <a:latin typeface="Segoe UI Light" pitchFamily="34" charset="0"/>
                <a:cs typeface="Arial" pitchFamily="34" charset="0"/>
              </a:rPr>
              <a:t> in the Enterprise</a:t>
            </a:r>
            <a:endParaRPr lang="en-US" sz="2000" b="0" i="1" dirty="0">
              <a:solidFill>
                <a:schemeClr val="tx1"/>
              </a:solidFill>
              <a:effectLst/>
              <a:latin typeface="Segoe UI Light" pitchFamily="34" charset="0"/>
              <a:cs typeface="Arial" pitchFamily="34" charset="0"/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6260187" y="8900371"/>
            <a:ext cx="466581" cy="25438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000">
                <a:latin typeface="Segoe UI Light" pitchFamily="34" charset="0"/>
                <a:cs typeface="Arial" pitchFamily="34" charset="0"/>
              </a:defRPr>
            </a:lvl1pPr>
          </a:lstStyle>
          <a:p>
            <a:fld id="{A5B258F2-B2E5-4175-B339-81AEE5988F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968" y="8933563"/>
            <a:ext cx="5698300" cy="188000"/>
          </a:xfrm>
          <a:prstGeom prst="rect">
            <a:avLst/>
          </a:prstGeom>
          <a:noFill/>
        </p:spPr>
        <p:txBody>
          <a:bodyPr wrap="none" lIns="93324" tIns="46662" rIns="93324" bIns="46662" rtlCol="0">
            <a:spAutoFit/>
          </a:bodyPr>
          <a:lstStyle/>
          <a:p>
            <a:pPr marL="0" marR="0" indent="0" algn="l" defTabSz="4666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600" dirty="0">
                <a:latin typeface="Segoe UI Light" pitchFamily="34" charset="0"/>
                <a:cs typeface="Arial" pitchFamily="34" charset="0"/>
              </a:rPr>
              <a:t>© 2012 Microsoft Corporation. This presentation is for informational purposes only. MICROSOFT MAKES NO WARRANTIES, EXPRESS OR IMPLIED, IN THIS SUMMARY. </a:t>
            </a:r>
            <a:endParaRPr lang="en-US" sz="600" dirty="0">
              <a:solidFill>
                <a:srgbClr val="000000"/>
              </a:solidFill>
              <a:latin typeface="Segoe UI Light" pitchFamily="34" charset="0"/>
              <a:cs typeface="Arial" pitchFamily="34" charset="0"/>
            </a:endParaRPr>
          </a:p>
        </p:txBody>
      </p:sp>
      <p:sp>
        <p:nvSpPr>
          <p:cNvPr id="14" name="Slide Image Placeholder 15"/>
          <p:cNvSpPr>
            <a:spLocks noGrp="1" noRot="1" noChangeAspect="1"/>
          </p:cNvSpPr>
          <p:nvPr>
            <p:ph type="sldImg" idx="2"/>
          </p:nvPr>
        </p:nvSpPr>
        <p:spPr>
          <a:xfrm>
            <a:off x="3479800" y="233363"/>
            <a:ext cx="3243263" cy="182562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4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787" rtl="0" eaLnBrk="1" latinLnBrk="0" hangingPunct="1">
      <a:defRPr sz="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80893" algn="l" defTabSz="761787" rtl="0" eaLnBrk="1" latinLnBrk="0" hangingPunct="1">
      <a:defRPr sz="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761787" algn="l" defTabSz="761787" rtl="0" eaLnBrk="1" latinLnBrk="0" hangingPunct="1">
      <a:defRPr sz="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142680" algn="l" defTabSz="761787" rtl="0" eaLnBrk="1" latinLnBrk="0" hangingPunct="1">
      <a:defRPr sz="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523573" algn="l" defTabSz="761787" rtl="0" eaLnBrk="1" latinLnBrk="0" hangingPunct="1">
      <a:defRPr sz="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1904467" algn="l" defTabSz="76178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360" algn="l" defTabSz="76178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253" algn="l" defTabSz="76178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147" algn="l" defTabSz="76178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Technology Centers (MTCs) are collaborative environments that provide access to innovative technologies and world-class expertise, enabling you to envision, design, and deploy solutions to meet your exact needs.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State of the Art facilities</a:t>
            </a:r>
          </a:p>
          <a:p>
            <a:r>
              <a:rPr lang="en-US" baseline="0" dirty="0"/>
              <a:t>Envision what is possible</a:t>
            </a:r>
          </a:p>
          <a:p>
            <a:r>
              <a:rPr lang="en-US" baseline="0" dirty="0"/>
              <a:t>Immersive, hands-on experience</a:t>
            </a:r>
          </a:p>
          <a:p>
            <a:r>
              <a:rPr lang="en-US" baseline="0" dirty="0"/>
              <a:t>A Proven path that 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099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79800" y="233363"/>
            <a:ext cx="3243263" cy="1825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258F2-B2E5-4175-B339-81AEE5988F5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6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557" y="6263323"/>
            <a:ext cx="1538479" cy="33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 userDrawn="1"/>
        </p:nvSpPr>
        <p:spPr>
          <a:xfrm>
            <a:off x="150813" y="539070"/>
            <a:ext cx="1518330" cy="1518330"/>
          </a:xfrm>
          <a:prstGeom prst="rect">
            <a:avLst/>
          </a:prstGeom>
          <a:solidFill>
            <a:srgbClr val="25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91440" rIns="16459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Microsoft Technology 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Centers</a:t>
            </a:r>
          </a:p>
          <a:p>
            <a:pPr marL="0" algn="l" defTabSz="1088105" rtl="0" eaLnBrk="1" latinLnBrk="0" hangingPunct="1">
              <a:spcBef>
                <a:spcPts val="600"/>
              </a:spcBef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Experience the Microsoft Cloud</a:t>
            </a: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50813" y="2057400"/>
            <a:ext cx="5486400" cy="365760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13" y="2057400"/>
            <a:ext cx="5486400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13" y="4800600"/>
            <a:ext cx="5486400" cy="914400"/>
          </a:xfrm>
        </p:spPr>
        <p:txBody>
          <a:bodyPr vert="horz" lIns="137160" tIns="91440" rIns="182880" bIns="45720" rtlCol="0">
            <a:no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284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12" y="1185334"/>
            <a:ext cx="5691659" cy="1000656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12" y="2185988"/>
            <a:ext cx="5691659" cy="39512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600">
                <a:solidFill>
                  <a:srgbClr val="505050"/>
                </a:solidFill>
              </a:defRPr>
            </a:lvl2pPr>
            <a:lvl3pPr>
              <a:defRPr sz="14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3" y="1185334"/>
            <a:ext cx="5693895" cy="1000656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3" y="2185988"/>
            <a:ext cx="5693895" cy="39512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05050"/>
                </a:solidFill>
              </a:defRPr>
            </a:lvl1pPr>
            <a:lvl2pPr>
              <a:defRPr sz="1600">
                <a:solidFill>
                  <a:srgbClr val="505050"/>
                </a:solidFill>
              </a:defRPr>
            </a:lvl2pPr>
            <a:lvl3pPr>
              <a:defRPr sz="1400">
                <a:solidFill>
                  <a:srgbClr val="505050"/>
                </a:solidFill>
              </a:defRPr>
            </a:lvl3pPr>
            <a:lvl4pPr>
              <a:defRPr sz="1400">
                <a:solidFill>
                  <a:srgbClr val="505050"/>
                </a:solidFill>
              </a:defRPr>
            </a:lvl4pPr>
            <a:lvl5pPr>
              <a:defRPr sz="1400">
                <a:solidFill>
                  <a:srgbClr val="505050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3079-038D-43AB-AFBE-1C093F2AF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5028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13" y="1143000"/>
            <a:ext cx="1005840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13" y="1143000"/>
            <a:ext cx="10058400" cy="27342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1143000"/>
            <a:ext cx="10058399" cy="2734277"/>
          </a:xfrm>
          <a:noFill/>
        </p:spPr>
        <p:txBody>
          <a:bodyPr lIns="137160" tIns="137160" rIns="137160" bIns="137160" anchor="t" anchorCtr="0"/>
          <a:lstStyle>
            <a:lvl1pPr>
              <a:defRPr sz="710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11" y="3877276"/>
            <a:ext cx="1005840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27007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150813" y="1143000"/>
            <a:ext cx="1005840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50813" y="1143000"/>
            <a:ext cx="10058400" cy="27342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1143000"/>
            <a:ext cx="10058399" cy="2734277"/>
          </a:xfrm>
          <a:noFill/>
        </p:spPr>
        <p:txBody>
          <a:bodyPr lIns="137160" tIns="137160" rIns="137160" bIns="137160" anchor="t" anchorCtr="0"/>
          <a:lstStyle>
            <a:lvl1pPr>
              <a:defRPr sz="710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11" y="3877276"/>
            <a:ext cx="1005840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108153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2057401"/>
            <a:ext cx="11887200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27012" y="3886200"/>
            <a:ext cx="6400800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0" indent="0">
              <a:lnSpc>
                <a:spcPct val="80000"/>
              </a:lnSpc>
              <a:buNone/>
              <a:defRPr lang="en-US" sz="20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876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2057401"/>
            <a:ext cx="11887200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27012" y="3886200"/>
            <a:ext cx="6400800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7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2057401"/>
            <a:ext cx="11887200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27012" y="3886200"/>
            <a:ext cx="6400800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536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2057401"/>
            <a:ext cx="11887200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27012" y="3886200"/>
            <a:ext cx="6400800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875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13" y="2057401"/>
            <a:ext cx="11887200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27012" y="3886200"/>
            <a:ext cx="6400800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7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13" y="1600200"/>
            <a:ext cx="11887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  <a:latin typeface="Courier New" pitchFamily="49" charset="0"/>
                <a:cs typeface="Courier New" pitchFamily="49" charset="0"/>
              </a:defRPr>
            </a:lvl1pPr>
            <a:lvl2pPr marL="281674" indent="0">
              <a:buNone/>
              <a:defRPr>
                <a:solidFill>
                  <a:srgbClr val="505050"/>
                </a:solidFill>
                <a:latin typeface="Courier New" pitchFamily="49" charset="0"/>
                <a:cs typeface="Courier New" pitchFamily="49" charset="0"/>
              </a:defRPr>
            </a:lvl2pPr>
            <a:lvl3pPr marL="588476" indent="0">
              <a:buNone/>
              <a:defRPr>
                <a:solidFill>
                  <a:srgbClr val="505050"/>
                </a:solidFill>
                <a:latin typeface="Courier New" pitchFamily="49" charset="0"/>
                <a:cs typeface="Courier New" pitchFamily="49" charset="0"/>
              </a:defRPr>
            </a:lvl3pPr>
            <a:lvl4pPr marL="870150" indent="0">
              <a:buNone/>
              <a:defRPr>
                <a:solidFill>
                  <a:srgbClr val="505050"/>
                </a:solidFill>
                <a:latin typeface="Courier New" pitchFamily="49" charset="0"/>
                <a:cs typeface="Courier New" pitchFamily="49" charset="0"/>
              </a:defRPr>
            </a:lvl4pPr>
            <a:lvl5pPr marL="1105540" indent="0">
              <a:buNone/>
              <a:defRPr>
                <a:solidFill>
                  <a:srgbClr val="505050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0412" y="599005"/>
            <a:ext cx="11428413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rgbClr val="505050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290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2"/>
            <a:ext cx="12188824" cy="6460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12" y="1600200"/>
            <a:ext cx="11353800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88826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158404442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12192000" cy="68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gray">
          <a:xfrm>
            <a:off x="150813" y="2057400"/>
            <a:ext cx="5486400" cy="3657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13" y="2057400"/>
            <a:ext cx="5486400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13" y="4800600"/>
            <a:ext cx="5486400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19" y="6263323"/>
            <a:ext cx="1551356" cy="33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50813" y="553584"/>
            <a:ext cx="1518330" cy="1517904"/>
          </a:xfrm>
          <a:prstGeom prst="rect">
            <a:avLst/>
          </a:prstGeom>
          <a:solidFill>
            <a:srgbClr val="2576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91440" rIns="16459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Microsoft Technology 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Centers</a:t>
            </a:r>
          </a:p>
          <a:p>
            <a:pPr marL="0" algn="l" defTabSz="1088105" rtl="0" eaLnBrk="1" latinLnBrk="0" hangingPunct="1">
              <a:spcBef>
                <a:spcPts val="600"/>
              </a:spcBef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Experience the Microsoft Cloud</a:t>
            </a:r>
          </a:p>
        </p:txBody>
      </p:sp>
    </p:spTree>
    <p:extLst>
      <p:ext uri="{BB962C8B-B14F-4D97-AF65-F5344CB8AC3E}">
        <p14:creationId xmlns:p14="http://schemas.microsoft.com/office/powerpoint/2010/main" val="3265858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" y="2899238"/>
            <a:ext cx="288036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" y="2899238"/>
            <a:ext cx="2880367" cy="105952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7" y="3183406"/>
            <a:ext cx="2271504" cy="49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92625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12192000" cy="687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gray">
          <a:xfrm>
            <a:off x="150813" y="2057400"/>
            <a:ext cx="5486400" cy="3657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13" y="2057400"/>
            <a:ext cx="5486400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13" y="4800600"/>
            <a:ext cx="5486400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19" y="6263323"/>
            <a:ext cx="1551356" cy="33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50813" y="553584"/>
            <a:ext cx="1518330" cy="1517904"/>
          </a:xfrm>
          <a:prstGeom prst="rect">
            <a:avLst/>
          </a:prstGeom>
          <a:solidFill>
            <a:srgbClr val="2576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91440" rIns="16459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Microsoft Technology 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Centers</a:t>
            </a:r>
          </a:p>
          <a:p>
            <a:pPr marL="0" algn="l" defTabSz="1088105" rtl="0" eaLnBrk="1" latinLnBrk="0" hangingPunct="1">
              <a:spcBef>
                <a:spcPts val="600"/>
              </a:spcBef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Experience the Microsoft Cloud</a:t>
            </a:r>
          </a:p>
        </p:txBody>
      </p:sp>
    </p:spTree>
    <p:extLst>
      <p:ext uri="{BB962C8B-B14F-4D97-AF65-F5344CB8AC3E}">
        <p14:creationId xmlns:p14="http://schemas.microsoft.com/office/powerpoint/2010/main" val="33323491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12192000" cy="687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gray">
          <a:xfrm>
            <a:off x="150813" y="2057400"/>
            <a:ext cx="5486400" cy="3657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13" y="2057400"/>
            <a:ext cx="5486400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13" y="4800600"/>
            <a:ext cx="5486400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19" y="6263323"/>
            <a:ext cx="1551356" cy="33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50813" y="553584"/>
            <a:ext cx="1518330" cy="1517904"/>
          </a:xfrm>
          <a:prstGeom prst="rect">
            <a:avLst/>
          </a:prstGeom>
          <a:solidFill>
            <a:srgbClr val="2576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91440" rIns="16459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Microsoft Technology 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Centers</a:t>
            </a:r>
          </a:p>
          <a:p>
            <a:pPr marL="0" algn="l" defTabSz="1088105" rtl="0" eaLnBrk="1" latinLnBrk="0" hangingPunct="1">
              <a:spcBef>
                <a:spcPts val="600"/>
              </a:spcBef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Experience the Microsoft Cloud</a:t>
            </a:r>
          </a:p>
        </p:txBody>
      </p:sp>
    </p:spTree>
    <p:extLst>
      <p:ext uri="{BB962C8B-B14F-4D97-AF65-F5344CB8AC3E}">
        <p14:creationId xmlns:p14="http://schemas.microsoft.com/office/powerpoint/2010/main" val="37193680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12192000" cy="687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gray">
          <a:xfrm>
            <a:off x="150813" y="2057400"/>
            <a:ext cx="5486400" cy="3657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13" y="2057400"/>
            <a:ext cx="5486400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13" y="4800600"/>
            <a:ext cx="5486400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19" y="6263323"/>
            <a:ext cx="1551356" cy="3387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150813" y="553584"/>
            <a:ext cx="1518330" cy="1517904"/>
          </a:xfrm>
          <a:prstGeom prst="rect">
            <a:avLst/>
          </a:prstGeom>
          <a:solidFill>
            <a:srgbClr val="2576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91440" rIns="16459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Microsoft Technology 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Centers</a:t>
            </a:r>
          </a:p>
          <a:p>
            <a:pPr marL="0" algn="l" defTabSz="1088105" rtl="0" eaLnBrk="1" latinLnBrk="0" hangingPunct="1">
              <a:spcBef>
                <a:spcPts val="600"/>
              </a:spcBef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Experience the Microsoft Cloud</a:t>
            </a:r>
          </a:p>
        </p:txBody>
      </p:sp>
    </p:spTree>
    <p:extLst>
      <p:ext uri="{BB962C8B-B14F-4D97-AF65-F5344CB8AC3E}">
        <p14:creationId xmlns:p14="http://schemas.microsoft.com/office/powerpoint/2010/main" val="28667809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60412" y="599005"/>
            <a:ext cx="11428413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rgbClr val="505050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13" y="1600200"/>
            <a:ext cx="11887200" cy="4577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040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27024" y="6478587"/>
            <a:ext cx="761800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60412" y="599005"/>
            <a:ext cx="11428413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rgbClr val="505050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03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2721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13" y="1447800"/>
            <a:ext cx="5714999" cy="4648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3" y="1458686"/>
            <a:ext cx="5714999" cy="4648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3079-038D-43AB-AFBE-1C093F2AF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781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412" y="2"/>
            <a:ext cx="11428413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7206" y="6477873"/>
            <a:ext cx="8379817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13" y="1600200"/>
            <a:ext cx="11887200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27025" y="6477874"/>
            <a:ext cx="761800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FAADACFB-7C71-4E89-89D2-7BBA40B7BF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022501" cy="990600"/>
          </a:xfrm>
          <a:prstGeom prst="rect">
            <a:avLst/>
          </a:prstGeom>
          <a:solidFill>
            <a:srgbClr val="2576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5017" rIns="146304" bIns="750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noProof="0" dirty="0">
                <a:solidFill>
                  <a:schemeClr val="bg1"/>
                </a:solidFill>
                <a:latin typeface="+mj-lt"/>
              </a:rPr>
              <a:t>Microsoft Technology</a:t>
            </a:r>
            <a:br>
              <a:rPr lang="en-US" sz="1200" noProof="0" dirty="0">
                <a:solidFill>
                  <a:schemeClr val="bg1"/>
                </a:solidFill>
                <a:latin typeface="+mj-lt"/>
              </a:rPr>
            </a:br>
            <a:r>
              <a:rPr lang="en-US" sz="1200" noProof="0" dirty="0">
                <a:solidFill>
                  <a:schemeClr val="bg1"/>
                </a:solidFill>
                <a:latin typeface="+mj-lt"/>
              </a:rPr>
              <a:t>Centers</a:t>
            </a:r>
          </a:p>
          <a:p>
            <a:pPr algn="l">
              <a:spcBef>
                <a:spcPts val="300"/>
              </a:spcBef>
            </a:pPr>
            <a:r>
              <a:rPr lang="en-US" sz="800" noProof="0" dirty="0">
                <a:solidFill>
                  <a:schemeClr val="bg1"/>
                </a:solidFill>
                <a:latin typeface="+mj-lt"/>
              </a:rPr>
              <a:t>Experience the Microsoft Cloud</a:t>
            </a:r>
          </a:p>
        </p:txBody>
      </p:sp>
    </p:spTree>
    <p:extLst>
      <p:ext uri="{BB962C8B-B14F-4D97-AF65-F5344CB8AC3E}">
        <p14:creationId xmlns:p14="http://schemas.microsoft.com/office/powerpoint/2010/main" val="83408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29" r:id="rId3"/>
    <p:sldLayoutId id="2147484030" r:id="rId4"/>
    <p:sldLayoutId id="2147484031" r:id="rId5"/>
    <p:sldLayoutId id="2147484007" r:id="rId6"/>
    <p:sldLayoutId id="2147484008" r:id="rId7"/>
    <p:sldLayoutId id="2147484010" r:id="rId8"/>
    <p:sldLayoutId id="2147484021" r:id="rId9"/>
    <p:sldLayoutId id="2147484022" r:id="rId10"/>
    <p:sldLayoutId id="2147484011" r:id="rId11"/>
    <p:sldLayoutId id="2147484012" r:id="rId12"/>
    <p:sldLayoutId id="2147484013" r:id="rId13"/>
    <p:sldLayoutId id="2147484014" r:id="rId14"/>
    <p:sldLayoutId id="2147484016" r:id="rId15"/>
    <p:sldLayoutId id="2147484017" r:id="rId16"/>
    <p:sldLayoutId id="2147484018" r:id="rId17"/>
    <p:sldLayoutId id="2147484009" r:id="rId18"/>
    <p:sldLayoutId id="2147484019" r:id="rId19"/>
    <p:sldLayoutId id="2147484020" r:id="rId20"/>
  </p:sldLayoutIdLst>
  <p:transition>
    <p:fade/>
  </p:transition>
  <p:hf hdr="0" ftr="0" dt="0"/>
  <p:txStyles>
    <p:titleStyle>
      <a:lvl1pPr marL="0" algn="l" defTabSz="1088105" rtl="0" eaLnBrk="1" latinLnBrk="0" hangingPunct="1">
        <a:lnSpc>
          <a:spcPct val="90000"/>
        </a:lnSpc>
        <a:spcBef>
          <a:spcPct val="0"/>
        </a:spcBef>
        <a:buNone/>
        <a:defRPr lang="en-US" sz="4000" kern="1200" spc="-58" baseline="0" dirty="0">
          <a:solidFill>
            <a:schemeClr val="tx1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231775" indent="-231775" algn="l" defTabSz="1088105" rtl="0" eaLnBrk="1" latinLnBrk="0" hangingPunct="1">
        <a:spcBef>
          <a:spcPts val="1800"/>
        </a:spcBef>
        <a:buClrTx/>
        <a:buSzPct val="100000"/>
        <a:buFont typeface="Arial" panose="020B0604020202020204" pitchFamily="34" charset="0"/>
        <a:buChar char="•"/>
        <a:defRPr sz="240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70" indent="-194396" algn="l" defTabSz="1088105" rtl="0" eaLnBrk="1" latinLnBrk="0" hangingPunct="1">
        <a:spcBef>
          <a:spcPct val="20000"/>
        </a:spcBef>
        <a:buClrTx/>
        <a:buFont typeface="Arial" pitchFamily="34" charset="0"/>
        <a:buChar char="•"/>
        <a:defRPr sz="180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712" indent="-173236" algn="l" defTabSz="1088105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54" indent="-177204" algn="l" defTabSz="1088105" rtl="0" eaLnBrk="1" latinLnBrk="0" hangingPunct="1">
        <a:spcBef>
          <a:spcPct val="20000"/>
        </a:spcBef>
        <a:buClrTx/>
        <a:buFont typeface="Arial" pitchFamily="34" charset="0"/>
        <a:buChar char="–"/>
        <a:defRPr sz="140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89" indent="-179849" algn="l" defTabSz="1088105" rtl="0" eaLnBrk="1" latinLnBrk="0" hangingPunct="1">
        <a:spcBef>
          <a:spcPct val="20000"/>
        </a:spcBef>
        <a:buClrTx/>
        <a:buFont typeface="Arial" pitchFamily="34" charset="0"/>
        <a:buChar char="»"/>
        <a:defRPr sz="140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90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342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396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448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53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05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59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211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264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316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369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422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0" orient="horz" pos="1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dav.is/" TargetMode="External"/><Relationship Id="rId2" Type="http://schemas.openxmlformats.org/officeDocument/2006/relationships/hyperlink" Target="mailto:josdavis@microsoft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inkedin.com/in/joshuajdavi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://www.microsoft.com/mt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Managing </a:t>
            </a:r>
            <a:r>
              <a:rPr lang="en-US" dirty="0" err="1"/>
              <a:t>IoT</a:t>
            </a:r>
            <a:r>
              <a:rPr lang="en-US" dirty="0"/>
              <a:t> Assets with Node.js and </a:t>
            </a:r>
            <a:r>
              <a:rPr lang="en-US" dirty="0" err="1"/>
              <a:t>DocumentDB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0813" y="4800600"/>
            <a:ext cx="5559522" cy="914400"/>
          </a:xfrm>
          <a:noFill/>
        </p:spPr>
        <p:txBody>
          <a:bodyPr/>
          <a:lstStyle/>
          <a:p>
            <a:r>
              <a:rPr lang="en-US" dirty="0"/>
              <a:t>Joshua Davis, </a:t>
            </a:r>
            <a:r>
              <a:rPr lang="en-US" sz="1600" dirty="0"/>
              <a:t>MCT, MCSD (x2), MCPD (x2), CSM, CSPO</a:t>
            </a:r>
            <a:br>
              <a:rPr lang="en-US" sz="1600" dirty="0"/>
            </a:br>
            <a:r>
              <a:rPr lang="en-US" dirty="0"/>
              <a:t>MTC Cloud Solutions Architect – Atlanta, GA</a:t>
            </a:r>
          </a:p>
        </p:txBody>
      </p:sp>
    </p:spTree>
    <p:extLst>
      <p:ext uri="{BB962C8B-B14F-4D97-AF65-F5344CB8AC3E}">
        <p14:creationId xmlns:p14="http://schemas.microsoft.com/office/powerpoint/2010/main" val="36421112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Asset Tracking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43" y="4855256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532" y="4919043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0" y="4660781"/>
            <a:ext cx="769173" cy="516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789" y="3438854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12" y="1782676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436" y="1773300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468" y="1773300"/>
            <a:ext cx="780290" cy="78029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623527" y="2172821"/>
            <a:ext cx="18025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681978" y="2163445"/>
            <a:ext cx="18025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579279" y="2552300"/>
            <a:ext cx="1518422" cy="8767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0" y="5518694"/>
            <a:ext cx="769173" cy="516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69" y="5989746"/>
            <a:ext cx="769173" cy="5165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69" y="4057174"/>
            <a:ext cx="769173" cy="51652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3019324" y="4315436"/>
            <a:ext cx="1022289" cy="6848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3019323" y="5896958"/>
            <a:ext cx="1022290" cy="4289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1852344" y="4927523"/>
            <a:ext cx="1921003" cy="277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V="1">
            <a:off x="1804377" y="5558826"/>
            <a:ext cx="1921003" cy="1534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5324354" y="5309188"/>
            <a:ext cx="148622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8139799" y="4315436"/>
            <a:ext cx="1108373" cy="9074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5312" y="2568716"/>
            <a:ext cx="780290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User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63201" y="2552300"/>
            <a:ext cx="1336118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Angular2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32734" y="2562966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Node.js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19079" y="3578415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NoSql</a:t>
            </a: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  <a:p>
            <a:pPr>
              <a:spcBef>
                <a:spcPts val="1800"/>
              </a:spcBef>
              <a:buSzPct val="100000"/>
            </a:pP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(MongoDB/</a:t>
            </a:r>
            <a:b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DocumentDB</a:t>
            </a: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26578" y="5646374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algn="ctr"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Stream</a:t>
            </a:r>
            <a:b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Analytics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70529" y="5650329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algn="ctr">
              <a:spcBef>
                <a:spcPts val="1800"/>
              </a:spcBef>
              <a:buSzPct val="100000"/>
            </a:pP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IoT</a:t>
            </a:r>
            <a:b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Hub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2082" y="3672908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algn="ctr"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Raspberry</a:t>
            </a:r>
            <a:b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Pi’s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5247840" y="1238407"/>
            <a:ext cx="567181" cy="4210649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435954" y="3671666"/>
            <a:ext cx="2206183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algn="ctr">
              <a:spcBef>
                <a:spcPts val="1800"/>
              </a:spcBef>
              <a:buSzPct val="100000"/>
            </a:pP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16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Heroku</a:t>
            </a: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/Azure)</a:t>
            </a:r>
          </a:p>
        </p:txBody>
      </p:sp>
    </p:spTree>
    <p:extLst>
      <p:ext uri="{BB962C8B-B14F-4D97-AF65-F5344CB8AC3E}">
        <p14:creationId xmlns:p14="http://schemas.microsoft.com/office/powerpoint/2010/main" val="4357020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Typical Broadcasts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MAC Address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Received Signal Strength Indicator (RSSI)</a:t>
            </a:r>
          </a:p>
        </p:txBody>
      </p:sp>
    </p:spTree>
    <p:extLst>
      <p:ext uri="{BB962C8B-B14F-4D97-AF65-F5344CB8AC3E}">
        <p14:creationId xmlns:p14="http://schemas.microsoft.com/office/powerpoint/2010/main" val="15039511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iBeacon Broadcasts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UUID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Received Signal Strength Indicator (RSSI)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Measured Power (Calibrated at 1m)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Accuracy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Proximity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Immediate (~ few cm’s)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Near (~ few m’s)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Far ( &gt; 10 m’s)</a:t>
            </a:r>
          </a:p>
        </p:txBody>
      </p:sp>
    </p:spTree>
    <p:extLst>
      <p:ext uri="{BB962C8B-B14F-4D97-AF65-F5344CB8AC3E}">
        <p14:creationId xmlns:p14="http://schemas.microsoft.com/office/powerpoint/2010/main" val="27252078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/iBeacon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26825" y="6478588"/>
            <a:ext cx="762000" cy="379412"/>
          </a:xfrm>
        </p:spPr>
        <p:txBody>
          <a:bodyPr/>
          <a:lstStyle/>
          <a:p>
            <a:fld id="{6A4C1A4A-E5E6-4CC1-B72C-A20A4EB3E2D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751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iBeacon 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Can be Imitated/Faked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Handshaking?</a:t>
            </a:r>
          </a:p>
        </p:txBody>
      </p:sp>
    </p:spTree>
    <p:extLst>
      <p:ext uri="{BB962C8B-B14F-4D97-AF65-F5344CB8AC3E}">
        <p14:creationId xmlns:p14="http://schemas.microsoft.com/office/powerpoint/2010/main" val="32562777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Tracking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Potential Use Cases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Tracking Physical Assets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Theft Prevention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People Tracking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Patients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Students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Inmates</a:t>
            </a:r>
          </a:p>
          <a:p>
            <a:pPr marL="886953" lvl="1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008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Tracking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Provide Steps for Deployments</a:t>
            </a: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Heroku</a:t>
            </a: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  <a:p>
            <a:pPr marL="886953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Azure Service Fabric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Create Unit Tests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Triangulate Positions</a:t>
            </a:r>
          </a:p>
          <a:p>
            <a:pPr marL="886953" lvl="1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796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http://jdav.is/ignite16-iot</a:t>
            </a:r>
          </a:p>
        </p:txBody>
      </p:sp>
    </p:spTree>
    <p:extLst>
      <p:ext uri="{BB962C8B-B14F-4D97-AF65-F5344CB8AC3E}">
        <p14:creationId xmlns:p14="http://schemas.microsoft.com/office/powerpoint/2010/main" val="35087631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Joshua Davis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Email: 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  <a:hlinkClick r:id="rId2"/>
              </a:rPr>
              <a:t>josdavis@microsoft.com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Blog: 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  <a:hlinkClick r:id="rId3"/>
              </a:rPr>
              <a:t>http://jdav.is</a:t>
            </a: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LinkedIn: 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  <a:hlinkClick r:id="rId4"/>
              </a:rPr>
              <a:t>http://linkedin.com/in/joshuajdavis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5719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1953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Powerful Combination of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0" b="9690"/>
          <a:stretch/>
        </p:blipFill>
        <p:spPr>
          <a:xfrm>
            <a:off x="4389831" y="3798909"/>
            <a:ext cx="3976810" cy="2404371"/>
          </a:xfrm>
          <a:prstGeom prst="rect">
            <a:avLst/>
          </a:prstGeom>
        </p:spPr>
      </p:pic>
      <p:pic>
        <p:nvPicPr>
          <p:cNvPr id="8" name="Picture 3" descr="\\SERVER\ppt3\MTC Images\EC_Environment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89830" y="1298887"/>
            <a:ext cx="3976810" cy="24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" b="4655"/>
          <a:stretch/>
        </p:blipFill>
        <p:spPr>
          <a:xfrm>
            <a:off x="303214" y="3798909"/>
            <a:ext cx="3976809" cy="240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t="2959" r="5127" b="15825"/>
          <a:stretch/>
        </p:blipFill>
        <p:spPr>
          <a:xfrm>
            <a:off x="310586" y="1295400"/>
            <a:ext cx="3976810" cy="2404371"/>
          </a:xfrm>
          <a:prstGeom prst="rect">
            <a:avLst/>
          </a:prstGeom>
        </p:spPr>
      </p:pic>
      <p:sp>
        <p:nvSpPr>
          <p:cNvPr id="20" name="Rectangle 19"/>
          <p:cNvSpPr>
            <a:spLocks noChangeAspect="1"/>
          </p:cNvSpPr>
          <p:nvPr/>
        </p:nvSpPr>
        <p:spPr bwMode="ltGray">
          <a:xfrm>
            <a:off x="325331" y="1295402"/>
            <a:ext cx="3969437" cy="240674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26000">
                <a:srgbClr val="000000">
                  <a:alpha val="49000"/>
                </a:srgbClr>
              </a:gs>
              <a:gs pos="46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6" tIns="137160" rIns="174896" bIns="12858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Global Availability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ltGray">
          <a:xfrm>
            <a:off x="8575277" y="1347426"/>
            <a:ext cx="3414246" cy="4902971"/>
          </a:xfrm>
          <a:prstGeom prst="rect">
            <a:avLst/>
          </a:prstGeom>
          <a:ln>
            <a:solidFill>
              <a:srgbClr val="077AD7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4896" tIns="137160" rIns="174896" bIns="128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0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0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0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explore the potential impact of cloud, mobile &amp; social solutions to your business contact your account manager. </a:t>
            </a:r>
          </a:p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0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0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learn more about the 40+ WW MTCs go to </a:t>
            </a:r>
          </a:p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0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www.microsoft.com/mtc</a:t>
            </a:r>
            <a:r>
              <a:rPr lang="en-IN" sz="20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or scan the QR code as you exit.</a:t>
            </a:r>
          </a:p>
          <a:p>
            <a:pPr defTabSz="874220" fontAlgn="base">
              <a:spcBef>
                <a:spcPct val="0"/>
              </a:spcBef>
              <a:spcAft>
                <a:spcPct val="0"/>
              </a:spcAft>
              <a:defRPr/>
            </a:pPr>
            <a:endParaRPr lang="en-IN" sz="20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 bwMode="ltGray">
          <a:xfrm>
            <a:off x="310584" y="3798912"/>
            <a:ext cx="3969437" cy="240437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26000">
                <a:srgbClr val="000000">
                  <a:alpha val="49000"/>
                </a:srgbClr>
              </a:gs>
              <a:gs pos="46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6" tIns="137160" rIns="174896" bIns="12858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Technical Expertise</a:t>
            </a:r>
            <a:br>
              <a:rPr lang="en-US" sz="2000" kern="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lang="en-US" sz="2000" kern="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&amp; Industry Alliances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 bwMode="ltGray">
          <a:xfrm>
            <a:off x="4397202" y="1295403"/>
            <a:ext cx="3969437" cy="240436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26000">
                <a:srgbClr val="000000">
                  <a:alpha val="49000"/>
                </a:srgbClr>
              </a:gs>
              <a:gs pos="46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6" tIns="137160" rIns="174896" bIns="12858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Immersive Engagements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 bwMode="ltGray">
          <a:xfrm>
            <a:off x="4397202" y="3798910"/>
            <a:ext cx="3969437" cy="24043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26000">
                <a:srgbClr val="000000">
                  <a:alpha val="49000"/>
                </a:srgbClr>
              </a:gs>
              <a:gs pos="46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4896" tIns="137160" rIns="174896" bIns="12858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74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Interactive Experiences</a:t>
            </a:r>
          </a:p>
        </p:txBody>
      </p:sp>
    </p:spTree>
    <p:extLst>
      <p:ext uri="{BB962C8B-B14F-4D97-AF65-F5344CB8AC3E}">
        <p14:creationId xmlns:p14="http://schemas.microsoft.com/office/powerpoint/2010/main" val="9420070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"/>
            <a:ext cx="12188824" cy="685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spc="-58" dirty="0">
                <a:solidFill>
                  <a:prstClr val="white"/>
                </a:solidFill>
                <a:latin typeface="Segoe UI Light" pitchFamily="34" charset="0"/>
                <a:cs typeface="Segoe UI" pitchFamily="34" charset="0"/>
              </a:rPr>
              <a:t>Microsoft Technology Centers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2" y="6071802"/>
            <a:ext cx="1946596" cy="716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2655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Open Source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782147"/>
            <a:ext cx="12188824" cy="5075853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endParaRPr lang="en-US" sz="2400" dirty="0" err="1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Visual Studio Code (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  <a:hlinkClick r:id="rId2"/>
              </a:rPr>
              <a:t>http://code.visualstudio.com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)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Largest Number of GitHub Contributors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82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014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Manage Assets 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Real-time Asset Location within a Geo-Fence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User Authentication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Platform Agnostic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Repository Versatility</a:t>
            </a:r>
          </a:p>
        </p:txBody>
      </p:sp>
    </p:spTree>
    <p:extLst>
      <p:ext uri="{BB962C8B-B14F-4D97-AF65-F5344CB8AC3E}">
        <p14:creationId xmlns:p14="http://schemas.microsoft.com/office/powerpoint/2010/main" val="2007952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Functional Specifications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782148"/>
            <a:ext cx="10666612" cy="469644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Node.js Backend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Angular 2 Frontend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JSON Web Tokens (JWT) for Authentication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Repository – MongoDB or </a:t>
            </a: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DocumentDB</a:t>
            </a: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Hosting Provider – </a:t>
            </a: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Heroku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 or Azure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IoT</a:t>
            </a: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 Hub,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5282467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1A4A-E5E6-4CC1-B72C-A20A4EB3E2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789" y="3438854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2" y="1782676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436" y="1773300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68" y="1773300"/>
            <a:ext cx="780290" cy="78029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623527" y="2172821"/>
            <a:ext cx="18025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681978" y="2163445"/>
            <a:ext cx="18025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579279" y="2552300"/>
            <a:ext cx="1518422" cy="8767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5312" y="2568716"/>
            <a:ext cx="780290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User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63201" y="2552300"/>
            <a:ext cx="1336118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Angular2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32734" y="2562966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Node.js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19079" y="3578415"/>
            <a:ext cx="1162295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spcBef>
                <a:spcPts val="1800"/>
              </a:spcBef>
              <a:buSzPct val="100000"/>
            </a:pPr>
            <a:r>
              <a:rPr lang="en-US" sz="24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NoSql</a:t>
            </a:r>
            <a:endParaRPr lang="en-US" sz="2400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  <a:p>
            <a:pPr>
              <a:spcBef>
                <a:spcPts val="1800"/>
              </a:spcBef>
              <a:buSzPct val="100000"/>
            </a:pP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(MongoDB/</a:t>
            </a:r>
            <a:b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DocumentDB</a:t>
            </a: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5247840" y="1238407"/>
            <a:ext cx="567181" cy="4210649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435954" y="3671666"/>
            <a:ext cx="2206183" cy="501167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 algn="ctr">
              <a:spcBef>
                <a:spcPts val="1800"/>
              </a:spcBef>
              <a:buSzPct val="100000"/>
            </a:pP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1600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Heroku</a:t>
            </a:r>
            <a:r>
              <a:rPr lang="en-US" sz="160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/Azure)</a:t>
            </a:r>
          </a:p>
        </p:txBody>
      </p:sp>
    </p:spTree>
    <p:extLst>
      <p:ext uri="{BB962C8B-B14F-4D97-AF65-F5344CB8AC3E}">
        <p14:creationId xmlns:p14="http://schemas.microsoft.com/office/powerpoint/2010/main" val="40247140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26825" y="6478588"/>
            <a:ext cx="762000" cy="379412"/>
          </a:xfrm>
        </p:spPr>
        <p:txBody>
          <a:bodyPr/>
          <a:lstStyle/>
          <a:p>
            <a:fld id="{6A4C1A4A-E5E6-4CC1-B72C-A20A4EB3E2D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472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Y15 MTC">
  <a:themeElements>
    <a:clrScheme name="MTC FY16">
      <a:dk1>
        <a:srgbClr val="505050"/>
      </a:dk1>
      <a:lt1>
        <a:srgbClr val="FFFFFF"/>
      </a:lt1>
      <a:dk2>
        <a:srgbClr val="00188F"/>
      </a:dk2>
      <a:lt2>
        <a:srgbClr val="00B294"/>
      </a:lt2>
      <a:accent1>
        <a:srgbClr val="00188F"/>
      </a:accent1>
      <a:accent2>
        <a:srgbClr val="0078D7"/>
      </a:accent2>
      <a:accent3>
        <a:srgbClr val="7030A0"/>
      </a:accent3>
      <a:accent4>
        <a:srgbClr val="008272"/>
      </a:accent4>
      <a:accent5>
        <a:srgbClr val="107C10"/>
      </a:accent5>
      <a:accent6>
        <a:srgbClr val="00BCF2"/>
      </a:accent6>
      <a:hlink>
        <a:srgbClr val="0078D7"/>
      </a:hlink>
      <a:folHlink>
        <a:srgbClr val="0078D7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 anchor="t">
        <a:noAutofit/>
      </a:bodyPr>
      <a:lstStyle>
        <a:defPPr marL="342900" indent="-342900">
          <a:spcBef>
            <a:spcPts val="1800"/>
          </a:spcBef>
          <a:buSzPct val="100000"/>
          <a:buFont typeface="Arial" panose="020B0604020202020204" pitchFamily="34" charset="0"/>
          <a:buChar char="•"/>
          <a:defRPr sz="2400" dirty="0" err="1">
            <a:solidFill>
              <a:srgbClr val="505050"/>
            </a:solidFill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C_FY15_PPT_WIDE-final2" id="{92EE5ED7-DD25-4376-ACED-8A61B6A5F124}" vid="{0CBCB44F-D95B-4236-B6F9-02835782DBB3}"/>
    </a:ext>
  </a:extLst>
</a:theme>
</file>

<file path=ppt/theme/theme2.xml><?xml version="1.0" encoding="utf-8"?>
<a:theme xmlns:a="http://schemas.openxmlformats.org/drawingml/2006/main" name="Office Theme">
  <a:themeElements>
    <a:clrScheme name="FY13 EPG">
      <a:dk1>
        <a:srgbClr val="505050"/>
      </a:dk1>
      <a:lt1>
        <a:sysClr val="window" lastClr="FFFFFF"/>
      </a:lt1>
      <a:dk2>
        <a:srgbClr val="0072C6"/>
      </a:dk2>
      <a:lt2>
        <a:srgbClr val="FFB900"/>
      </a:lt2>
      <a:accent1>
        <a:srgbClr val="7FBA00"/>
      </a:accent1>
      <a:accent2>
        <a:srgbClr val="00188F"/>
      </a:accent2>
      <a:accent3>
        <a:srgbClr val="442359"/>
      </a:accent3>
      <a:accent4>
        <a:srgbClr val="00BCF2"/>
      </a:accent4>
      <a:accent5>
        <a:srgbClr val="D2D2D2"/>
      </a:accent5>
      <a:accent6>
        <a:srgbClr val="969696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71354D9287E4A9007DFE2AF82A401" ma:contentTypeVersion="3" ma:contentTypeDescription="Create a new document." ma:contentTypeScope="" ma:versionID="8e40c285e60bcf8ff40553723038f5f9">
  <xsd:schema xmlns:xsd="http://www.w3.org/2001/XMLSchema" xmlns:xs="http://www.w3.org/2001/XMLSchema" xmlns:p="http://schemas.microsoft.com/office/2006/metadata/properties" xmlns:ns2="fc82ed95-92bb-47fd-8c80-f5e1b8d95dc8" targetNamespace="http://schemas.microsoft.com/office/2006/metadata/properties" ma:root="true" ma:fieldsID="665d8eb4e251fcfcf7cabff4624b6334" ns2:_="">
    <xsd:import namespace="fc82ed95-92bb-47fd-8c80-f5e1b8d95dc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2ed95-92bb-47fd-8c80-f5e1b8d95d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BED958-3013-485B-9BC2-636E8B0C4ED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c82ed95-92bb-47fd-8c80-f5e1b8d95dc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223830-9F33-4368-A3B7-5639FA2C1F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9C46FE-5319-4A3F-91A4-0FC6A6711F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82ed95-92bb-47fd-8c80-f5e1b8d95d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</Words>
  <Application>Microsoft Office PowerPoint</Application>
  <PresentationFormat>Custom</PresentationFormat>
  <Paragraphs>116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Segoe UI</vt:lpstr>
      <vt:lpstr>Segoe UI Light</vt:lpstr>
      <vt:lpstr>Segoe UI Semibold</vt:lpstr>
      <vt:lpstr>FY15 MTC</vt:lpstr>
      <vt:lpstr>Managing IoT Assets with Node.js and DocumentDB</vt:lpstr>
      <vt:lpstr>A Powerful Combination of Resources</vt:lpstr>
      <vt:lpstr>PowerPoint Presentation</vt:lpstr>
      <vt:lpstr>Microsoft Open Source</vt:lpstr>
      <vt:lpstr>Asset Management</vt:lpstr>
      <vt:lpstr>Asset Management</vt:lpstr>
      <vt:lpstr>Asset Management</vt:lpstr>
      <vt:lpstr>Architectural Design</vt:lpstr>
      <vt:lpstr>Web Application Demo</vt:lpstr>
      <vt:lpstr>Architectural Design</vt:lpstr>
      <vt:lpstr>Bluetooth</vt:lpstr>
      <vt:lpstr>Bluetooth</vt:lpstr>
      <vt:lpstr>IoT/iBeacon Demo</vt:lpstr>
      <vt:lpstr>Bluetooth</vt:lpstr>
      <vt:lpstr>Asset Tracking</vt:lpstr>
      <vt:lpstr>Asset Tracking Project</vt:lpstr>
      <vt:lpstr>Project Url</vt:lpstr>
      <vt:lpstr>Joshua Davis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2015-09-30T07:30:42Z</dcterms:created>
  <dcterms:modified xsi:type="dcterms:W3CDTF">2016-12-30T11:39:10Z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0x010100B1871354D9287E4A9007DFE2AF82A401</vt:lpwstr>
  </property>
  <property fmtid="{D5CDD505-2E9C-101B-9397-08002B2CF9AE}" pid="3" name="IsMyDocuments">
    <vt:bool>true</vt:bool>
  </property>
  <property fmtid="{D5CDD505-2E9C-101B-9397-08002B2CF9AE}" pid="4" name="TaxKeyword">
    <vt:lpwstr/>
  </property>
</Properties>
</file>